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1" r:id="rId5"/>
    <p:sldId id="259" r:id="rId6"/>
    <p:sldId id="260" r:id="rId7"/>
    <p:sldId id="262" r:id="rId8"/>
    <p:sldId id="264"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656"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C269225-EA2F-49A4-88FF-B2EE170DEF78}" type="datetimeFigureOut">
              <a:rPr lang="ru-RU" smtClean="0"/>
              <a:t>14.04.2021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A5A400-C31E-4C83-8DDC-D1B6BC7C7913}" type="slidenum">
              <a:rPr lang="ru-RU" smtClean="0"/>
              <a:t>‹#›</a:t>
            </a:fld>
            <a:endParaRPr lang="ru-RU"/>
          </a:p>
        </p:txBody>
      </p:sp>
    </p:spTree>
    <p:extLst>
      <p:ext uri="{BB962C8B-B14F-4D97-AF65-F5344CB8AC3E}">
        <p14:creationId xmlns:p14="http://schemas.microsoft.com/office/powerpoint/2010/main" val="813329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C269225-EA2F-49A4-88FF-B2EE170DEF78}" type="datetimeFigureOut">
              <a:rPr lang="ru-RU" smtClean="0"/>
              <a:t>14.04.2021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A5A400-C31E-4C83-8DDC-D1B6BC7C7913}" type="slidenum">
              <a:rPr lang="ru-RU" smtClean="0"/>
              <a:t>‹#›</a:t>
            </a:fld>
            <a:endParaRPr lang="ru-RU"/>
          </a:p>
        </p:txBody>
      </p:sp>
    </p:spTree>
    <p:extLst>
      <p:ext uri="{BB962C8B-B14F-4D97-AF65-F5344CB8AC3E}">
        <p14:creationId xmlns:p14="http://schemas.microsoft.com/office/powerpoint/2010/main" val="1264815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C269225-EA2F-49A4-88FF-B2EE170DEF78}" type="datetimeFigureOut">
              <a:rPr lang="ru-RU" smtClean="0"/>
              <a:t>14.04.2021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A5A400-C31E-4C83-8DDC-D1B6BC7C7913}" type="slidenum">
              <a:rPr lang="ru-RU" smtClean="0"/>
              <a:t>‹#›</a:t>
            </a:fld>
            <a:endParaRPr lang="ru-RU"/>
          </a:p>
        </p:txBody>
      </p:sp>
    </p:spTree>
    <p:extLst>
      <p:ext uri="{BB962C8B-B14F-4D97-AF65-F5344CB8AC3E}">
        <p14:creationId xmlns:p14="http://schemas.microsoft.com/office/powerpoint/2010/main" val="2630605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C269225-EA2F-49A4-88FF-B2EE170DEF78}" type="datetimeFigureOut">
              <a:rPr lang="ru-RU" smtClean="0"/>
              <a:t>14.04.2021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A5A400-C31E-4C83-8DDC-D1B6BC7C7913}" type="slidenum">
              <a:rPr lang="ru-RU" smtClean="0"/>
              <a:t>‹#›</a:t>
            </a:fld>
            <a:endParaRPr lang="ru-RU"/>
          </a:p>
        </p:txBody>
      </p:sp>
    </p:spTree>
    <p:extLst>
      <p:ext uri="{BB962C8B-B14F-4D97-AF65-F5344CB8AC3E}">
        <p14:creationId xmlns:p14="http://schemas.microsoft.com/office/powerpoint/2010/main" val="2776315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C269225-EA2F-49A4-88FF-B2EE170DEF78}" type="datetimeFigureOut">
              <a:rPr lang="ru-RU" smtClean="0"/>
              <a:t>14.04.2021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A5A400-C31E-4C83-8DDC-D1B6BC7C7913}" type="slidenum">
              <a:rPr lang="ru-RU" smtClean="0"/>
              <a:t>‹#›</a:t>
            </a:fld>
            <a:endParaRPr lang="ru-RU"/>
          </a:p>
        </p:txBody>
      </p:sp>
    </p:spTree>
    <p:extLst>
      <p:ext uri="{BB962C8B-B14F-4D97-AF65-F5344CB8AC3E}">
        <p14:creationId xmlns:p14="http://schemas.microsoft.com/office/powerpoint/2010/main" val="1235407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C269225-EA2F-49A4-88FF-B2EE170DEF78}" type="datetimeFigureOut">
              <a:rPr lang="ru-RU" smtClean="0"/>
              <a:t>14.04.2021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DA5A400-C31E-4C83-8DDC-D1B6BC7C7913}" type="slidenum">
              <a:rPr lang="ru-RU" smtClean="0"/>
              <a:t>‹#›</a:t>
            </a:fld>
            <a:endParaRPr lang="ru-RU"/>
          </a:p>
        </p:txBody>
      </p:sp>
    </p:spTree>
    <p:extLst>
      <p:ext uri="{BB962C8B-B14F-4D97-AF65-F5344CB8AC3E}">
        <p14:creationId xmlns:p14="http://schemas.microsoft.com/office/powerpoint/2010/main" val="2252297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C269225-EA2F-49A4-88FF-B2EE170DEF78}" type="datetimeFigureOut">
              <a:rPr lang="ru-RU" smtClean="0"/>
              <a:t>14.04.2021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DA5A400-C31E-4C83-8DDC-D1B6BC7C7913}" type="slidenum">
              <a:rPr lang="ru-RU" smtClean="0"/>
              <a:t>‹#›</a:t>
            </a:fld>
            <a:endParaRPr lang="ru-RU"/>
          </a:p>
        </p:txBody>
      </p:sp>
    </p:spTree>
    <p:extLst>
      <p:ext uri="{BB962C8B-B14F-4D97-AF65-F5344CB8AC3E}">
        <p14:creationId xmlns:p14="http://schemas.microsoft.com/office/powerpoint/2010/main" val="1837319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C269225-EA2F-49A4-88FF-B2EE170DEF78}" type="datetimeFigureOut">
              <a:rPr lang="ru-RU" smtClean="0"/>
              <a:t>14.04.2021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DA5A400-C31E-4C83-8DDC-D1B6BC7C7913}" type="slidenum">
              <a:rPr lang="ru-RU" smtClean="0"/>
              <a:t>‹#›</a:t>
            </a:fld>
            <a:endParaRPr lang="ru-RU"/>
          </a:p>
        </p:txBody>
      </p:sp>
    </p:spTree>
    <p:extLst>
      <p:ext uri="{BB962C8B-B14F-4D97-AF65-F5344CB8AC3E}">
        <p14:creationId xmlns:p14="http://schemas.microsoft.com/office/powerpoint/2010/main" val="816768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C269225-EA2F-49A4-88FF-B2EE170DEF78}" type="datetimeFigureOut">
              <a:rPr lang="ru-RU" smtClean="0"/>
              <a:t>14.04.2021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DA5A400-C31E-4C83-8DDC-D1B6BC7C7913}" type="slidenum">
              <a:rPr lang="ru-RU" smtClean="0"/>
              <a:t>‹#›</a:t>
            </a:fld>
            <a:endParaRPr lang="ru-RU"/>
          </a:p>
        </p:txBody>
      </p:sp>
    </p:spTree>
    <p:extLst>
      <p:ext uri="{BB962C8B-B14F-4D97-AF65-F5344CB8AC3E}">
        <p14:creationId xmlns:p14="http://schemas.microsoft.com/office/powerpoint/2010/main" val="1030932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C269225-EA2F-49A4-88FF-B2EE170DEF78}" type="datetimeFigureOut">
              <a:rPr lang="ru-RU" smtClean="0"/>
              <a:t>14.04.2021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DA5A400-C31E-4C83-8DDC-D1B6BC7C7913}" type="slidenum">
              <a:rPr lang="ru-RU" smtClean="0"/>
              <a:t>‹#›</a:t>
            </a:fld>
            <a:endParaRPr lang="ru-RU"/>
          </a:p>
        </p:txBody>
      </p:sp>
    </p:spTree>
    <p:extLst>
      <p:ext uri="{BB962C8B-B14F-4D97-AF65-F5344CB8AC3E}">
        <p14:creationId xmlns:p14="http://schemas.microsoft.com/office/powerpoint/2010/main" val="2159230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C269225-EA2F-49A4-88FF-B2EE170DEF78}" type="datetimeFigureOut">
              <a:rPr lang="ru-RU" smtClean="0"/>
              <a:t>14.04.2021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DA5A400-C31E-4C83-8DDC-D1B6BC7C7913}" type="slidenum">
              <a:rPr lang="ru-RU" smtClean="0"/>
              <a:t>‹#›</a:t>
            </a:fld>
            <a:endParaRPr lang="ru-RU"/>
          </a:p>
        </p:txBody>
      </p:sp>
    </p:spTree>
    <p:extLst>
      <p:ext uri="{BB962C8B-B14F-4D97-AF65-F5344CB8AC3E}">
        <p14:creationId xmlns:p14="http://schemas.microsoft.com/office/powerpoint/2010/main" val="3539319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269225-EA2F-49A4-88FF-B2EE170DEF78}" type="datetimeFigureOut">
              <a:rPr lang="ru-RU" smtClean="0"/>
              <a:t>14.04.2021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A5A400-C31E-4C83-8DDC-D1B6BC7C7913}" type="slidenum">
              <a:rPr lang="ru-RU" smtClean="0"/>
              <a:t>‹#›</a:t>
            </a:fld>
            <a:endParaRPr lang="ru-RU"/>
          </a:p>
        </p:txBody>
      </p:sp>
    </p:spTree>
    <p:extLst>
      <p:ext uri="{BB962C8B-B14F-4D97-AF65-F5344CB8AC3E}">
        <p14:creationId xmlns:p14="http://schemas.microsoft.com/office/powerpoint/2010/main" val="2756759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251520" y="49088"/>
            <a:ext cx="2305952" cy="923330"/>
          </a:xfrm>
          <a:prstGeom prst="rect">
            <a:avLst/>
          </a:prstGeom>
          <a:noFill/>
        </p:spPr>
        <p:txBody>
          <a:bodyPr wrap="none" lIns="91440" tIns="45720" rIns="91440" bIns="45720">
            <a:spAutoFit/>
          </a:bodyPr>
          <a:lstStyle/>
          <a:p>
            <a:pPr algn="ctr"/>
            <a:r>
              <a:rPr lang="ru-RU"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imes New Roman" pitchFamily="18" charset="0"/>
                <a:cs typeface="Times New Roman" pitchFamily="18" charset="0"/>
              </a:rPr>
              <a:t>ПРОЕКТ</a:t>
            </a:r>
            <a:r>
              <a:rPr lang="ru-RU"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imes New Roman" pitchFamily="18" charset="0"/>
                <a:cs typeface="Times New Roman" pitchFamily="18" charset="0"/>
              </a:rPr>
              <a:t> </a:t>
            </a:r>
          </a:p>
        </p:txBody>
      </p:sp>
      <p:sp>
        <p:nvSpPr>
          <p:cNvPr id="5" name="Прямоугольник 4"/>
          <p:cNvSpPr/>
          <p:nvPr/>
        </p:nvSpPr>
        <p:spPr>
          <a:xfrm>
            <a:off x="0" y="1009289"/>
            <a:ext cx="7616124" cy="923330"/>
          </a:xfrm>
          <a:prstGeom prst="rect">
            <a:avLst/>
          </a:prstGeom>
          <a:noFill/>
        </p:spPr>
        <p:txBody>
          <a:bodyPr wrap="none" lIns="91440" tIns="45720" rIns="91440" bIns="45720">
            <a:spAutoFit/>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«Время молодых!»</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6" name="TextBox 5"/>
          <p:cNvSpPr txBox="1"/>
          <p:nvPr/>
        </p:nvSpPr>
        <p:spPr>
          <a:xfrm>
            <a:off x="251520" y="6309320"/>
            <a:ext cx="8892480" cy="338554"/>
          </a:xfrm>
          <a:prstGeom prst="rect">
            <a:avLst/>
          </a:prstGeom>
          <a:noFill/>
        </p:spPr>
        <p:txBody>
          <a:bodyPr wrap="square" rtlCol="0">
            <a:spAutoFit/>
          </a:bodyPr>
          <a:lstStyle/>
          <a:p>
            <a:r>
              <a:rPr lang="ru-RU" sz="1600" dirty="0" smtClean="0">
                <a:solidFill>
                  <a:schemeClr val="accent1">
                    <a:lumMod val="50000"/>
                  </a:schemeClr>
                </a:solidFill>
                <a:latin typeface="Times New Roman" pitchFamily="18" charset="0"/>
                <a:cs typeface="Times New Roman" pitchFamily="18" charset="0"/>
              </a:rPr>
              <a:t>ОТДЕЛ КУЛЬТУРНО-МАССОВОЙ РАБОТЫ И НАРОДНОГО ТВОРЧЕСТВА ГУК «НРЦКИНТ»</a:t>
            </a:r>
            <a:endParaRPr lang="ru-RU" sz="1600" dirty="0">
              <a:solidFill>
                <a:schemeClr val="accent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956119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67544" y="332656"/>
            <a:ext cx="6048672" cy="1846659"/>
          </a:xfrm>
          <a:prstGeom prst="rect">
            <a:avLst/>
          </a:prstGeom>
        </p:spPr>
        <p:txBody>
          <a:bodyPr wrap="square">
            <a:spAutoFit/>
          </a:bodyPr>
          <a:lstStyle/>
          <a:p>
            <a:pPr algn="just"/>
            <a:r>
              <a:rPr lang="ru-RU" dirty="0" smtClean="0">
                <a:latin typeface="Times New Roman" pitchFamily="18" charset="0"/>
                <a:cs typeface="Times New Roman" pitchFamily="18" charset="0"/>
              </a:rPr>
              <a:t>ЦЕЛЬ ПРОЕКТА</a:t>
            </a:r>
          </a:p>
          <a:p>
            <a:pPr algn="just"/>
            <a:r>
              <a:rPr lang="ru-RU" dirty="0" smtClean="0">
                <a:latin typeface="Times New Roman" pitchFamily="18" charset="0"/>
                <a:cs typeface="Times New Roman" pitchFamily="18" charset="0"/>
              </a:rPr>
              <a:t> </a:t>
            </a:r>
            <a:r>
              <a:rPr lang="ru-RU" sz="2400" b="1" dirty="0" smtClean="0">
                <a:solidFill>
                  <a:srgbClr val="7030A0"/>
                </a:solidFill>
                <a:latin typeface="Times New Roman" pitchFamily="18" charset="0"/>
                <a:cs typeface="Times New Roman" pitchFamily="18" charset="0"/>
              </a:rPr>
              <a:t>ПОЗНАНИЕ И ОСОЗНАНИЕ МОЛОДЕЖЬЮ НЕОБХОДИМОСТИ ПОДДЕРЖАНИЯ И УКРЕПЛЕНИЯ СОБСТВЕННОГО ЗДОРОВЬЯ </a:t>
            </a:r>
            <a:endParaRPr lang="ru-RU" sz="2000" b="1" dirty="0">
              <a:solidFill>
                <a:srgbClr val="7030A0"/>
              </a:solidFill>
              <a:latin typeface="Times New Roman" pitchFamily="18" charset="0"/>
              <a:cs typeface="Times New Roman" pitchFamily="18" charset="0"/>
            </a:endParaRPr>
          </a:p>
        </p:txBody>
      </p:sp>
      <p:sp>
        <p:nvSpPr>
          <p:cNvPr id="3" name="Прямоугольник 2"/>
          <p:cNvSpPr/>
          <p:nvPr/>
        </p:nvSpPr>
        <p:spPr>
          <a:xfrm>
            <a:off x="683568" y="2996952"/>
            <a:ext cx="7920880" cy="1938992"/>
          </a:xfrm>
          <a:prstGeom prst="rect">
            <a:avLst/>
          </a:prstGeom>
        </p:spPr>
        <p:txBody>
          <a:bodyPr wrap="square">
            <a:spAutoFit/>
          </a:bodyPr>
          <a:lstStyle/>
          <a:p>
            <a:pPr algn="ctr"/>
            <a:r>
              <a:rPr lang="ru-RU" sz="2000" dirty="0">
                <a:solidFill>
                  <a:schemeClr val="accent1">
                    <a:lumMod val="50000"/>
                  </a:schemeClr>
                </a:solidFill>
                <a:latin typeface="Times New Roman" pitchFamily="18" charset="0"/>
                <a:cs typeface="Times New Roman" pitchFamily="18" charset="0"/>
              </a:rPr>
              <a:t>ДАННЫЙ ПРОЕКТ НАПРАВЛЕН НА ФОРМИРОВАНИЕ И ЗАКРЕПЛЕНИЕ В СОЗНАНИИ МОЛОДЫХ ЛЮДЕЙ НАВЫКОВ ЗДОРОВОГО ОБРАЗА ЖИЗНИ, ОТ КОТОРЫХ В ПОСЛЕДУЮЩЕМ БУДЕТ ЗАВИСЕТЬ РЕАЛЬНЫЙ ОБРАЗ ЖИЗНИ, СПОСОБСТВУЮЩИЙ НАИЛУЧШЕМУ РАСКРЫТИЮ ПОТЕНЦИАЛА </a:t>
            </a:r>
            <a:r>
              <a:rPr lang="ru-RU" sz="2000" dirty="0" smtClean="0">
                <a:solidFill>
                  <a:schemeClr val="accent1">
                    <a:lumMod val="50000"/>
                  </a:schemeClr>
                </a:solidFill>
                <a:latin typeface="Times New Roman" pitchFamily="18" charset="0"/>
                <a:cs typeface="Times New Roman" pitchFamily="18" charset="0"/>
              </a:rPr>
              <a:t>ЛИЧНОСТИ</a:t>
            </a:r>
            <a:endParaRPr lang="ru-RU" dirty="0">
              <a:solidFill>
                <a:schemeClr val="accent1">
                  <a:lumMod val="50000"/>
                </a:schemeClr>
              </a:solidFill>
            </a:endParaRPr>
          </a:p>
        </p:txBody>
      </p:sp>
    </p:spTree>
    <p:extLst>
      <p:ext uri="{BB962C8B-B14F-4D97-AF65-F5344CB8AC3E}">
        <p14:creationId xmlns:p14="http://schemas.microsoft.com/office/powerpoint/2010/main" val="154536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981951" y="260648"/>
            <a:ext cx="5524526" cy="769441"/>
          </a:xfrm>
          <a:prstGeom prst="rect">
            <a:avLst/>
          </a:prstGeom>
          <a:noFill/>
        </p:spPr>
        <p:txBody>
          <a:bodyPr wrap="none" lIns="91440" tIns="45720" rIns="91440" bIns="45720">
            <a:spAutoFit/>
          </a:bodyPr>
          <a:lstStyle/>
          <a:p>
            <a:pPr algn="ctr"/>
            <a:r>
              <a:rPr lang="ru-RU"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Целевая аудитория</a:t>
            </a:r>
            <a:endParaRPr lang="ru-RU"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Прямоугольник 2"/>
          <p:cNvSpPr/>
          <p:nvPr/>
        </p:nvSpPr>
        <p:spPr>
          <a:xfrm>
            <a:off x="539551" y="1183978"/>
            <a:ext cx="5760641" cy="4247317"/>
          </a:xfrm>
          <a:prstGeom prst="rect">
            <a:avLst/>
          </a:prstGeom>
        </p:spPr>
        <p:txBody>
          <a:bodyPr wrap="square">
            <a:spAutoFit/>
          </a:bodyPr>
          <a:lstStyle/>
          <a:p>
            <a:pPr algn="ctr"/>
            <a:r>
              <a:rPr lang="ru-RU" b="1" dirty="0" smtClean="0">
                <a:solidFill>
                  <a:schemeClr val="tx2">
                    <a:lumMod val="50000"/>
                  </a:schemeClr>
                </a:solidFill>
                <a:latin typeface="Times New Roman" pitchFamily="18" charset="0"/>
                <a:cs typeface="Times New Roman" pitchFamily="18" charset="0"/>
              </a:rPr>
              <a:t>УЧАЩИЕСЯ УЧРЕЖДЕНИЙ СРЕДНЕГО СПЕЦИАЛЬНОГО ОБРАЗОВАНИЯ </a:t>
            </a:r>
          </a:p>
          <a:p>
            <a:pPr algn="just"/>
            <a:endParaRPr lang="ru-RU" dirty="0" smtClean="0">
              <a:solidFill>
                <a:schemeClr val="tx2">
                  <a:lumMod val="50000"/>
                </a:schemeClr>
              </a:solidFill>
              <a:latin typeface="Times New Roman" pitchFamily="18" charset="0"/>
              <a:cs typeface="Times New Roman" pitchFamily="18" charset="0"/>
            </a:endParaRPr>
          </a:p>
          <a:p>
            <a:pPr algn="just"/>
            <a:r>
              <a:rPr lang="ru-RU" dirty="0" smtClean="0">
                <a:solidFill>
                  <a:schemeClr val="tx2">
                    <a:lumMod val="50000"/>
                  </a:schemeClr>
                </a:solidFill>
                <a:latin typeface="Times New Roman" pitchFamily="18" charset="0"/>
                <a:cs typeface="Times New Roman" pitchFamily="18" charset="0"/>
              </a:rPr>
              <a:t>НОВОГРУДСКИЙ ТОРГОВО-ЭКОНОМИЧЕСКИЙ КОЛЛЕДЖ</a:t>
            </a:r>
          </a:p>
          <a:p>
            <a:pPr algn="just"/>
            <a:endParaRPr lang="ru-RU" dirty="0" smtClean="0">
              <a:solidFill>
                <a:schemeClr val="tx2">
                  <a:lumMod val="50000"/>
                </a:schemeClr>
              </a:solidFill>
              <a:latin typeface="Times New Roman" pitchFamily="18" charset="0"/>
              <a:cs typeface="Times New Roman" pitchFamily="18" charset="0"/>
            </a:endParaRPr>
          </a:p>
          <a:p>
            <a:pPr algn="just"/>
            <a:r>
              <a:rPr lang="ru-RU" dirty="0" smtClean="0">
                <a:solidFill>
                  <a:schemeClr val="tx2">
                    <a:lumMod val="50000"/>
                  </a:schemeClr>
                </a:solidFill>
                <a:latin typeface="Times New Roman" pitchFamily="18" charset="0"/>
                <a:cs typeface="Times New Roman" pitchFamily="18" charset="0"/>
              </a:rPr>
              <a:t>НОВОГРУДСКИЙ ГОСУДАРСТВЕННЫЙ СЕЛЬСКОХОЗЯЙСТВЕННЫЙ </a:t>
            </a:r>
          </a:p>
          <a:p>
            <a:pPr algn="just"/>
            <a:r>
              <a:rPr lang="ru-RU" dirty="0" smtClean="0">
                <a:solidFill>
                  <a:schemeClr val="tx2">
                    <a:lumMod val="50000"/>
                  </a:schemeClr>
                </a:solidFill>
                <a:latin typeface="Times New Roman" pitchFamily="18" charset="0"/>
                <a:cs typeface="Times New Roman" pitchFamily="18" charset="0"/>
              </a:rPr>
              <a:t>ПРОФЕССИОНАЛЬНЫЙ ЛИЦЕЙ</a:t>
            </a:r>
          </a:p>
          <a:p>
            <a:pPr algn="just"/>
            <a:endParaRPr lang="ru-RU" dirty="0" smtClean="0">
              <a:solidFill>
                <a:schemeClr val="tx2">
                  <a:lumMod val="50000"/>
                </a:schemeClr>
              </a:solidFill>
              <a:latin typeface="Times New Roman" pitchFamily="18" charset="0"/>
              <a:cs typeface="Times New Roman" pitchFamily="18" charset="0"/>
            </a:endParaRPr>
          </a:p>
          <a:p>
            <a:pPr algn="just"/>
            <a:r>
              <a:rPr lang="ru-RU" dirty="0" smtClean="0">
                <a:solidFill>
                  <a:schemeClr val="tx2">
                    <a:lumMod val="50000"/>
                  </a:schemeClr>
                </a:solidFill>
                <a:latin typeface="Times New Roman" pitchFamily="18" charset="0"/>
                <a:cs typeface="Times New Roman" pitchFamily="18" charset="0"/>
              </a:rPr>
              <a:t>НОВОГРУДСКИЙ ГОСУДАРСТВЕННЫЙ АГРАРНЫЙ КОЛЛЕДЖ</a:t>
            </a:r>
          </a:p>
          <a:p>
            <a:pPr algn="just"/>
            <a:endParaRPr lang="ru-RU" dirty="0" smtClean="0">
              <a:solidFill>
                <a:schemeClr val="tx2">
                  <a:lumMod val="50000"/>
                </a:schemeClr>
              </a:solidFill>
              <a:latin typeface="Times New Roman" pitchFamily="18" charset="0"/>
              <a:cs typeface="Times New Roman" pitchFamily="18" charset="0"/>
            </a:endParaRPr>
          </a:p>
          <a:p>
            <a:pPr algn="just"/>
            <a:r>
              <a:rPr lang="ru-RU" dirty="0" smtClean="0">
                <a:solidFill>
                  <a:schemeClr val="tx2">
                    <a:lumMod val="50000"/>
                  </a:schemeClr>
                </a:solidFill>
                <a:latin typeface="Times New Roman" pitchFamily="18" charset="0"/>
                <a:cs typeface="Times New Roman" pitchFamily="18" charset="0"/>
              </a:rPr>
              <a:t>ПЕДАГОГИЧЕСКИЙ КОЛЛЕКТИВ УЧРЕЖДЕНИЙ, ЖИТЕЛИ И ГОСТИ ГОРОДА, РАЙОНА</a:t>
            </a:r>
            <a:endParaRPr lang="ru-RU" dirty="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059437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67544" y="476672"/>
            <a:ext cx="8424936" cy="6093976"/>
          </a:xfrm>
          <a:prstGeom prst="rect">
            <a:avLst/>
          </a:prstGeom>
        </p:spPr>
        <p:txBody>
          <a:bodyPr wrap="square">
            <a:spAutoFit/>
          </a:bodyPr>
          <a:lstStyle/>
          <a:p>
            <a:pPr algn="just"/>
            <a:r>
              <a:rPr lang="ru-RU" sz="1500" dirty="0" smtClean="0">
                <a:solidFill>
                  <a:schemeClr val="tx2">
                    <a:lumMod val="50000"/>
                  </a:schemeClr>
                </a:solidFill>
                <a:latin typeface="Times New Roman" pitchFamily="18" charset="0"/>
                <a:cs typeface="Times New Roman" pitchFamily="18" charset="0"/>
              </a:rPr>
              <a:t>Беларуси  нужна здоровая, нравственно-устойчивая, социально-адаптированная, с активной жизненной позицией, интеллектуальная молодежь. </a:t>
            </a:r>
          </a:p>
          <a:p>
            <a:pPr algn="just"/>
            <a:r>
              <a:rPr lang="ru-RU" sz="1500" dirty="0" smtClean="0">
                <a:solidFill>
                  <a:schemeClr val="tx2">
                    <a:lumMod val="50000"/>
                  </a:schemeClr>
                </a:solidFill>
                <a:latin typeface="Times New Roman" pitchFamily="18" charset="0"/>
                <a:cs typeface="Times New Roman" pitchFamily="18" charset="0"/>
              </a:rPr>
              <a:t>Только в этом случае наша страна сможет уверенно и четко продолжать свой путь по дороге Истории. Состояние здоровья подрастающего поколения, образ жизни молодёжи – важнейший показатель благополучия общества, который не только отражает настоящую ситуацию, но и дает прогноз на будущее. Только здоровая, активная личность может качественно усвоить знания, максимально полно их реализовать и эффективно адаптироваться в динамично развивающемся обществе.</a:t>
            </a:r>
          </a:p>
          <a:p>
            <a:pPr algn="just"/>
            <a:r>
              <a:rPr lang="ru-RU" sz="1500" dirty="0" smtClean="0">
                <a:solidFill>
                  <a:schemeClr val="tx2">
                    <a:lumMod val="50000"/>
                  </a:schemeClr>
                </a:solidFill>
                <a:latin typeface="Times New Roman" pitchFamily="18" charset="0"/>
                <a:cs typeface="Times New Roman" pitchFamily="18" charset="0"/>
              </a:rPr>
              <a:t>Это возлагает на нас, взрослых, большую ответственность, особенно, когда говорим о воспитании у молодежи потребности вести здоровый образ жизни, получать высокий уровень образования, искать свое место в будущем.</a:t>
            </a:r>
          </a:p>
          <a:p>
            <a:pPr algn="just"/>
            <a:r>
              <a:rPr lang="ru-RU" sz="1500" dirty="0">
                <a:solidFill>
                  <a:schemeClr val="tx2">
                    <a:lumMod val="50000"/>
                  </a:schemeClr>
                </a:solidFill>
                <a:latin typeface="Times New Roman" pitchFamily="18" charset="0"/>
                <a:cs typeface="Times New Roman" pitchFamily="18" charset="0"/>
              </a:rPr>
              <a:t>М</a:t>
            </a:r>
            <a:r>
              <a:rPr lang="ru-RU" sz="1500" dirty="0" smtClean="0">
                <a:solidFill>
                  <a:schemeClr val="tx2">
                    <a:lumMod val="50000"/>
                  </a:schemeClr>
                </a:solidFill>
                <a:latin typeface="Times New Roman" pitchFamily="18" charset="0"/>
                <a:cs typeface="Times New Roman" pitchFamily="18" charset="0"/>
              </a:rPr>
              <a:t>олодое поколение находится в очень трудной социально-психологической ситуации, когда в значительной степени прежние стереотипы поведения, нормативные и ценностные ориентации устарели, а новые еще только складываются, формируются, проходят испытание временем. Молодежь зачастую не имеет определенных жизненных навыков, которые позволили бы сохранить свою индивидуальность, сформировать здоровый эффективный жизненный стиль. Молодежь, находясь под воздействием непрерывно возрастающих интенсивных стрессовых ситуаций, не готова к их преодолению. Это способствует поиску средств, помогающих уходить от тягостных переживаний. В данной ситуации на первое место вышла наркотизация подростков, позволяющая спрятаться от действительности, различные виды злоупотреблений </a:t>
            </a:r>
            <a:r>
              <a:rPr lang="ru-RU" sz="1500" dirty="0" err="1" smtClean="0">
                <a:solidFill>
                  <a:schemeClr val="tx2">
                    <a:lumMod val="50000"/>
                  </a:schemeClr>
                </a:solidFill>
                <a:latin typeface="Times New Roman" pitchFamily="18" charset="0"/>
                <a:cs typeface="Times New Roman" pitchFamily="18" charset="0"/>
              </a:rPr>
              <a:t>психоактивными</a:t>
            </a:r>
            <a:r>
              <a:rPr lang="ru-RU" sz="1500" dirty="0" smtClean="0">
                <a:solidFill>
                  <a:schemeClr val="tx2">
                    <a:lumMod val="50000"/>
                  </a:schemeClr>
                </a:solidFill>
                <a:latin typeface="Times New Roman" pitchFamily="18" charset="0"/>
                <a:cs typeface="Times New Roman" pitchFamily="18" charset="0"/>
              </a:rPr>
              <a:t> веществами и алкоголем, повышение количества правонарушений, компьютерная и Интернет зависимость.</a:t>
            </a:r>
          </a:p>
          <a:p>
            <a:pPr algn="just"/>
            <a:r>
              <a:rPr lang="ru-RU" sz="1500" dirty="0" smtClean="0">
                <a:solidFill>
                  <a:schemeClr val="tx2">
                    <a:lumMod val="50000"/>
                  </a:schemeClr>
                </a:solidFill>
                <a:latin typeface="Times New Roman" pitchFamily="18" charset="0"/>
                <a:cs typeface="Times New Roman" pitchFamily="18" charset="0"/>
              </a:rPr>
              <a:t>Мероприятия, реализуемые в рамках проекта, позволяют молодым гражданам развивать свои способности, приобретать социальный опыт, «своими руками» обеспечить себе активную, полноценную, насыщенную здоровьем жизнь. Сама атмосфера в нашем колледже,  принятый стиль поведения коллектива, внешняя обстановка также являются факторами приобщения студентов колледжа к ценностям духовной культуры, формируют культуру здорового образа жизни.</a:t>
            </a:r>
            <a:endParaRPr lang="ru-RU" sz="1500" dirty="0">
              <a:solidFill>
                <a:schemeClr val="tx2">
                  <a:lumMod val="50000"/>
                </a:schemeClr>
              </a:solidFill>
              <a:latin typeface="Times New Roman" pitchFamily="18" charset="0"/>
              <a:cs typeface="Times New Roman" pitchFamily="18" charset="0"/>
            </a:endParaRPr>
          </a:p>
        </p:txBody>
      </p:sp>
      <p:sp>
        <p:nvSpPr>
          <p:cNvPr id="3" name="Прямоугольник 2"/>
          <p:cNvSpPr/>
          <p:nvPr/>
        </p:nvSpPr>
        <p:spPr>
          <a:xfrm>
            <a:off x="220720" y="0"/>
            <a:ext cx="5433795" cy="523220"/>
          </a:xfrm>
          <a:prstGeom prst="rect">
            <a:avLst/>
          </a:prstGeom>
          <a:noFill/>
        </p:spPr>
        <p:txBody>
          <a:bodyPr wrap="none" lIns="91440" tIns="45720" rIns="91440" bIns="45720">
            <a:spAutoFit/>
          </a:bodyPr>
          <a:lstStyle/>
          <a:p>
            <a:pPr algn="ctr"/>
            <a:r>
              <a:rPr lang="ru-RU"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Почему </a:t>
            </a: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именно </a:t>
            </a:r>
            <a:r>
              <a:rPr lang="ru-RU"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этот проект?</a:t>
            </a:r>
            <a:endParaRPr lang="ru-RU"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730726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179512" y="188640"/>
            <a:ext cx="3443379" cy="584775"/>
          </a:xfrm>
          <a:prstGeom prst="rect">
            <a:avLst/>
          </a:prstGeom>
        </p:spPr>
        <p:txBody>
          <a:bodyPr wrap="none">
            <a:spAutoFit/>
          </a:bodyPr>
          <a:lstStyle/>
          <a:p>
            <a:pPr lvl="0"/>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ЗАДАЧИ ПРОЕКТА:</a:t>
            </a:r>
            <a:endParaRPr lang="ru-RU"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Прямоугольник 3"/>
          <p:cNvSpPr/>
          <p:nvPr/>
        </p:nvSpPr>
        <p:spPr>
          <a:xfrm>
            <a:off x="395536" y="1196752"/>
            <a:ext cx="7848872" cy="5078313"/>
          </a:xfrm>
          <a:prstGeom prst="rect">
            <a:avLst/>
          </a:prstGeom>
        </p:spPr>
        <p:txBody>
          <a:bodyPr wrap="square">
            <a:spAutoFit/>
          </a:bodyPr>
          <a:lstStyle/>
          <a:p>
            <a:pPr algn="just"/>
            <a:r>
              <a:rPr lang="ru-RU" dirty="0" smtClean="0">
                <a:latin typeface="Times New Roman" pitchFamily="18" charset="0"/>
                <a:cs typeface="Times New Roman" pitchFamily="18" charset="0"/>
              </a:rPr>
              <a:t>• Создание </a:t>
            </a:r>
            <a:r>
              <a:rPr lang="ru-RU" dirty="0" err="1" smtClean="0">
                <a:latin typeface="Times New Roman" pitchFamily="18" charset="0"/>
                <a:cs typeface="Times New Roman" pitchFamily="18" charset="0"/>
              </a:rPr>
              <a:t>здоровьесберегающей</a:t>
            </a:r>
            <a:r>
              <a:rPr lang="ru-RU" dirty="0" smtClean="0">
                <a:latin typeface="Times New Roman" pitchFamily="18" charset="0"/>
                <a:cs typeface="Times New Roman" pitchFamily="18" charset="0"/>
              </a:rPr>
              <a:t> среды, благоприятного </a:t>
            </a:r>
            <a:r>
              <a:rPr lang="ru-RU" dirty="0" err="1" smtClean="0">
                <a:latin typeface="Times New Roman" pitchFamily="18" charset="0"/>
                <a:cs typeface="Times New Roman" pitchFamily="18" charset="0"/>
              </a:rPr>
              <a:t>психо</a:t>
            </a:r>
            <a:r>
              <a:rPr lang="ru-RU" dirty="0" smtClean="0">
                <a:latin typeface="Times New Roman" pitchFamily="18" charset="0"/>
                <a:cs typeface="Times New Roman" pitchFamily="18" charset="0"/>
              </a:rPr>
              <a:t>-эмоционального климата для эффективного творческого взаимодействия участников проекта</a:t>
            </a:r>
          </a:p>
          <a:p>
            <a:pPr algn="just"/>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 Осуществление мероприятий по формированию здорового образа жизни, направленных на развитие творческих способностей молодежи, на формирование активной жизненной позиции, на воспитание толерантного отношения к окружающим</a:t>
            </a:r>
          </a:p>
          <a:p>
            <a:pPr algn="just"/>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 Формирование у молодых граждан негативного отношения к вредным привычкам (алкоголизму, </a:t>
            </a:r>
            <a:r>
              <a:rPr lang="ru-RU" dirty="0" err="1" smtClean="0">
                <a:latin typeface="Times New Roman" pitchFamily="18" charset="0"/>
                <a:cs typeface="Times New Roman" pitchFamily="18" charset="0"/>
              </a:rPr>
              <a:t>табакокурению</a:t>
            </a:r>
            <a:r>
              <a:rPr lang="ru-RU" dirty="0" smtClean="0">
                <a:latin typeface="Times New Roman" pitchFamily="18" charset="0"/>
                <a:cs typeface="Times New Roman" pitchFamily="18" charset="0"/>
              </a:rPr>
              <a:t>, наркомании, употреблению ПАВ)</a:t>
            </a:r>
          </a:p>
          <a:p>
            <a:pPr algn="just"/>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 Обучение молодых граждан эффективным методам поведения в нестандартной ситуации, формирование </a:t>
            </a:r>
            <a:r>
              <a:rPr lang="ru-RU" dirty="0" err="1" smtClean="0">
                <a:latin typeface="Times New Roman" pitchFamily="18" charset="0"/>
                <a:cs typeface="Times New Roman" pitchFamily="18" charset="0"/>
              </a:rPr>
              <a:t>стрессоустойчивой</a:t>
            </a:r>
            <a:r>
              <a:rPr lang="ru-RU" dirty="0" smtClean="0">
                <a:latin typeface="Times New Roman" pitchFamily="18" charset="0"/>
                <a:cs typeface="Times New Roman" pitchFamily="18" charset="0"/>
              </a:rPr>
              <a:t> личности, способной строить свою жизнь в соответствии с нравственными принципами общества</a:t>
            </a:r>
          </a:p>
          <a:p>
            <a:pPr algn="just"/>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 Формирование культуры здорового образа жизни</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685628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539552" y="476672"/>
            <a:ext cx="6840760" cy="6093976"/>
          </a:xfrm>
          <a:prstGeom prst="rect">
            <a:avLst/>
          </a:prstGeom>
        </p:spPr>
        <p:txBody>
          <a:bodyPr wrap="square">
            <a:spAutoFit/>
          </a:bodyPr>
          <a:lstStyle/>
          <a:p>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В рамках реализации проекта планируется</a:t>
            </a:r>
          </a:p>
          <a:p>
            <a:endPar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just"/>
            <a:r>
              <a:rPr lang="ru-RU" dirty="0" smtClean="0"/>
              <a:t> 	</a:t>
            </a:r>
            <a:r>
              <a:rPr lang="ru-RU" dirty="0" smtClean="0">
                <a:solidFill>
                  <a:schemeClr val="tx2">
                    <a:lumMod val="50000"/>
                  </a:schemeClr>
                </a:solidFill>
                <a:latin typeface="Times New Roman" pitchFamily="18" charset="0"/>
                <a:cs typeface="Times New Roman" pitchFamily="18" charset="0"/>
              </a:rPr>
              <a:t>- проведение круглых столов, </a:t>
            </a:r>
            <a:r>
              <a:rPr lang="ru-RU" dirty="0" err="1" smtClean="0">
                <a:solidFill>
                  <a:schemeClr val="tx2">
                    <a:lumMod val="50000"/>
                  </a:schemeClr>
                </a:solidFill>
                <a:latin typeface="Times New Roman" pitchFamily="18" charset="0"/>
                <a:cs typeface="Times New Roman" pitchFamily="18" charset="0"/>
              </a:rPr>
              <a:t>брейн</a:t>
            </a:r>
            <a:r>
              <a:rPr lang="ru-RU" dirty="0">
                <a:solidFill>
                  <a:schemeClr val="tx2">
                    <a:lumMod val="50000"/>
                  </a:schemeClr>
                </a:solidFill>
                <a:latin typeface="Times New Roman" pitchFamily="18" charset="0"/>
                <a:cs typeface="Times New Roman" pitchFamily="18" charset="0"/>
              </a:rPr>
              <a:t>-</a:t>
            </a:r>
            <a:r>
              <a:rPr lang="ru-RU" dirty="0" smtClean="0">
                <a:solidFill>
                  <a:schemeClr val="tx2">
                    <a:lumMod val="50000"/>
                  </a:schemeClr>
                </a:solidFill>
                <a:latin typeface="Times New Roman" pitchFamily="18" charset="0"/>
                <a:cs typeface="Times New Roman" pitchFamily="18" charset="0"/>
              </a:rPr>
              <a:t>рингов,  диспутов, </a:t>
            </a:r>
            <a:r>
              <a:rPr lang="ru-RU" dirty="0" smtClean="0">
                <a:solidFill>
                  <a:schemeClr val="tx2">
                    <a:lumMod val="50000"/>
                  </a:schemeClr>
                </a:solidFill>
                <a:latin typeface="Times New Roman" pitchFamily="18" charset="0"/>
                <a:cs typeface="Times New Roman" pitchFamily="18" charset="0"/>
              </a:rPr>
              <a:t>шоу-программ и других форм культурно-досуговых мероприятий </a:t>
            </a:r>
            <a:r>
              <a:rPr lang="ru-RU" dirty="0" smtClean="0">
                <a:solidFill>
                  <a:schemeClr val="tx2">
                    <a:lumMod val="50000"/>
                  </a:schemeClr>
                </a:solidFill>
                <a:latin typeface="Times New Roman" pitchFamily="18" charset="0"/>
                <a:cs typeface="Times New Roman" pitchFamily="18" charset="0"/>
              </a:rPr>
              <a:t>с привлечением работников здравоохранения, представителей спортивных команд, участников волонтерских движений  по вопросам здорового образа жизни</a:t>
            </a:r>
          </a:p>
          <a:p>
            <a:pPr algn="just"/>
            <a:endParaRPr lang="ru-RU" dirty="0" smtClean="0">
              <a:solidFill>
                <a:schemeClr val="tx2">
                  <a:lumMod val="50000"/>
                </a:schemeClr>
              </a:solidFill>
              <a:latin typeface="Times New Roman" pitchFamily="18" charset="0"/>
              <a:cs typeface="Times New Roman" pitchFamily="18" charset="0"/>
            </a:endParaRPr>
          </a:p>
          <a:p>
            <a:pPr algn="just"/>
            <a:r>
              <a:rPr lang="ru-RU" dirty="0">
                <a:solidFill>
                  <a:schemeClr val="tx2">
                    <a:lumMod val="50000"/>
                  </a:schemeClr>
                </a:solidFill>
                <a:latin typeface="Times New Roman" pitchFamily="18" charset="0"/>
                <a:cs typeface="Times New Roman" pitchFamily="18" charset="0"/>
              </a:rPr>
              <a:t>	</a:t>
            </a:r>
            <a:r>
              <a:rPr lang="ru-RU" dirty="0" smtClean="0">
                <a:solidFill>
                  <a:schemeClr val="tx2">
                    <a:lumMod val="50000"/>
                  </a:schemeClr>
                </a:solidFill>
                <a:latin typeface="Times New Roman" pitchFamily="18" charset="0"/>
                <a:cs typeface="Times New Roman" pitchFamily="18" charset="0"/>
              </a:rPr>
              <a:t>- партнерское сотрудничество с учреждениями образования </a:t>
            </a:r>
            <a:r>
              <a:rPr lang="ru-RU" dirty="0" err="1" smtClean="0">
                <a:solidFill>
                  <a:schemeClr val="tx2">
                    <a:lumMod val="50000"/>
                  </a:schemeClr>
                </a:solidFill>
                <a:latin typeface="Times New Roman" pitchFamily="18" charset="0"/>
                <a:cs typeface="Times New Roman" pitchFamily="18" charset="0"/>
              </a:rPr>
              <a:t>Новогрудского</a:t>
            </a:r>
            <a:r>
              <a:rPr lang="ru-RU" dirty="0" smtClean="0">
                <a:solidFill>
                  <a:schemeClr val="tx2">
                    <a:lumMod val="50000"/>
                  </a:schemeClr>
                </a:solidFill>
                <a:latin typeface="Times New Roman" pitchFamily="18" charset="0"/>
                <a:cs typeface="Times New Roman" pitchFamily="18" charset="0"/>
              </a:rPr>
              <a:t> района, зональным центром эпидемиологии и гигиены г. </a:t>
            </a:r>
            <a:r>
              <a:rPr lang="ru-RU" dirty="0" err="1" smtClean="0">
                <a:solidFill>
                  <a:schemeClr val="tx2">
                    <a:lumMod val="50000"/>
                  </a:schemeClr>
                </a:solidFill>
                <a:latin typeface="Times New Roman" pitchFamily="18" charset="0"/>
                <a:cs typeface="Times New Roman" pitchFamily="18" charset="0"/>
              </a:rPr>
              <a:t>Новогрудка</a:t>
            </a:r>
            <a:endParaRPr lang="ru-RU" dirty="0" smtClean="0">
              <a:solidFill>
                <a:schemeClr val="tx2">
                  <a:lumMod val="50000"/>
                </a:schemeClr>
              </a:solidFill>
              <a:latin typeface="Times New Roman" pitchFamily="18" charset="0"/>
              <a:cs typeface="Times New Roman" pitchFamily="18" charset="0"/>
            </a:endParaRPr>
          </a:p>
          <a:p>
            <a:pPr algn="just"/>
            <a:endParaRPr lang="ru-RU" dirty="0">
              <a:solidFill>
                <a:schemeClr val="tx2">
                  <a:lumMod val="50000"/>
                </a:schemeClr>
              </a:solidFill>
              <a:latin typeface="Times New Roman" pitchFamily="18" charset="0"/>
              <a:cs typeface="Times New Roman" pitchFamily="18" charset="0"/>
            </a:endParaRPr>
          </a:p>
          <a:p>
            <a:pPr algn="just"/>
            <a:r>
              <a:rPr lang="ru-RU" dirty="0">
                <a:solidFill>
                  <a:schemeClr val="tx2">
                    <a:lumMod val="50000"/>
                  </a:schemeClr>
                </a:solidFill>
                <a:latin typeface="Times New Roman" pitchFamily="18" charset="0"/>
                <a:cs typeface="Times New Roman" pitchFamily="18" charset="0"/>
              </a:rPr>
              <a:t>	</a:t>
            </a:r>
            <a:r>
              <a:rPr lang="ru-RU" dirty="0" smtClean="0">
                <a:solidFill>
                  <a:schemeClr val="tx2">
                    <a:lumMod val="50000"/>
                  </a:schemeClr>
                </a:solidFill>
                <a:latin typeface="Times New Roman" pitchFamily="18" charset="0"/>
                <a:cs typeface="Times New Roman" pitchFamily="18" charset="0"/>
              </a:rPr>
              <a:t>- сотрудничество с ведущими спортсменами </a:t>
            </a:r>
            <a:r>
              <a:rPr lang="ru-RU" dirty="0" err="1" smtClean="0">
                <a:solidFill>
                  <a:schemeClr val="tx2">
                    <a:lumMod val="50000"/>
                  </a:schemeClr>
                </a:solidFill>
                <a:latin typeface="Times New Roman" pitchFamily="18" charset="0"/>
                <a:cs typeface="Times New Roman" pitchFamily="18" charset="0"/>
              </a:rPr>
              <a:t>Ноовгрудского</a:t>
            </a:r>
            <a:r>
              <a:rPr lang="ru-RU" dirty="0" smtClean="0">
                <a:solidFill>
                  <a:schemeClr val="tx2">
                    <a:lumMod val="50000"/>
                  </a:schemeClr>
                </a:solidFill>
                <a:latin typeface="Times New Roman" pitchFamily="18" charset="0"/>
                <a:cs typeface="Times New Roman" pitchFamily="18" charset="0"/>
              </a:rPr>
              <a:t> района с целью организации мероприятий  физкультурно-оздоровительной направленности для укрепления здоровья и формирования своего тела</a:t>
            </a:r>
          </a:p>
          <a:p>
            <a:pPr algn="just"/>
            <a:endParaRPr lang="ru-RU" dirty="0" smtClean="0">
              <a:solidFill>
                <a:schemeClr val="tx2">
                  <a:lumMod val="50000"/>
                </a:schemeClr>
              </a:solidFill>
              <a:latin typeface="Times New Roman" pitchFamily="18" charset="0"/>
              <a:cs typeface="Times New Roman" pitchFamily="18" charset="0"/>
            </a:endParaRPr>
          </a:p>
          <a:p>
            <a:pPr algn="just"/>
            <a:r>
              <a:rPr lang="ru-RU" dirty="0">
                <a:solidFill>
                  <a:schemeClr val="tx2">
                    <a:lumMod val="50000"/>
                  </a:schemeClr>
                </a:solidFill>
                <a:latin typeface="Times New Roman" pitchFamily="18" charset="0"/>
                <a:cs typeface="Times New Roman" pitchFamily="18" charset="0"/>
              </a:rPr>
              <a:t>	</a:t>
            </a:r>
            <a:r>
              <a:rPr lang="ru-RU" dirty="0" smtClean="0">
                <a:solidFill>
                  <a:schemeClr val="tx2">
                    <a:lumMod val="50000"/>
                  </a:schemeClr>
                </a:solidFill>
                <a:latin typeface="Times New Roman" pitchFamily="18" charset="0"/>
                <a:cs typeface="Times New Roman" pitchFamily="18" charset="0"/>
              </a:rPr>
              <a:t>- организация социологических опросов, анкетирования среди молодежи </a:t>
            </a:r>
            <a:r>
              <a:rPr lang="ru-RU" dirty="0" err="1" smtClean="0">
                <a:solidFill>
                  <a:schemeClr val="tx2">
                    <a:lumMod val="50000"/>
                  </a:schemeClr>
                </a:solidFill>
                <a:latin typeface="Times New Roman" pitchFamily="18" charset="0"/>
                <a:cs typeface="Times New Roman" pitchFamily="18" charset="0"/>
              </a:rPr>
              <a:t>Новогрудского</a:t>
            </a:r>
            <a:r>
              <a:rPr lang="ru-RU" dirty="0" smtClean="0">
                <a:solidFill>
                  <a:schemeClr val="tx2">
                    <a:lumMod val="50000"/>
                  </a:schemeClr>
                </a:solidFill>
                <a:latin typeface="Times New Roman" pitchFamily="18" charset="0"/>
                <a:cs typeface="Times New Roman" pitchFamily="18" charset="0"/>
              </a:rPr>
              <a:t> района по вопросам удовлетворенности качеством социально-культурных услуг </a:t>
            </a:r>
          </a:p>
        </p:txBody>
      </p:sp>
    </p:spTree>
    <p:extLst>
      <p:ext uri="{BB962C8B-B14F-4D97-AF65-F5344CB8AC3E}">
        <p14:creationId xmlns:p14="http://schemas.microsoft.com/office/powerpoint/2010/main" val="212377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6000" r="-6000"/>
          </a:stretch>
        </a:blip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536" y="3068960"/>
            <a:ext cx="3538376" cy="2653782"/>
          </a:xfrm>
          <a:prstGeom prst="rect">
            <a:avLst/>
          </a:prstGeom>
        </p:spPr>
      </p:pic>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5760" y="2990118"/>
            <a:ext cx="3465496" cy="2599122"/>
          </a:xfrm>
          <a:prstGeom prst="rect">
            <a:avLst/>
          </a:prstGeom>
        </p:spPr>
      </p:pic>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2781" y="1862300"/>
            <a:ext cx="2943586" cy="2207690"/>
          </a:xfrm>
          <a:prstGeom prst="rect">
            <a:avLst/>
          </a:prstGeom>
        </p:spPr>
      </p:pic>
      <p:pic>
        <p:nvPicPr>
          <p:cNvPr id="5" name="Рисунок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8104" y="238042"/>
            <a:ext cx="3318352" cy="2488764"/>
          </a:xfrm>
          <a:prstGeom prst="rect">
            <a:avLst/>
          </a:prstGeom>
        </p:spPr>
      </p:pic>
      <p:pic>
        <p:nvPicPr>
          <p:cNvPr id="6" name="Рисунок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1536" y="242530"/>
            <a:ext cx="3312368" cy="2484276"/>
          </a:xfrm>
          <a:prstGeom prst="rect">
            <a:avLst/>
          </a:prstGeom>
        </p:spPr>
      </p:pic>
      <p:sp>
        <p:nvSpPr>
          <p:cNvPr id="7" name="Прямоугольник 6"/>
          <p:cNvSpPr/>
          <p:nvPr/>
        </p:nvSpPr>
        <p:spPr>
          <a:xfrm>
            <a:off x="3682877" y="404664"/>
            <a:ext cx="1713931" cy="584775"/>
          </a:xfrm>
          <a:prstGeom prst="rect">
            <a:avLst/>
          </a:prstGeom>
          <a:noFill/>
        </p:spPr>
        <p:txBody>
          <a:bodyPr wrap="none" lIns="91440" tIns="45720" rIns="91440" bIns="45720">
            <a:spAutoFit/>
          </a:bodyPr>
          <a:lstStyle/>
          <a:p>
            <a:pPr algn="ctr"/>
            <a:r>
              <a:rPr lang="ru-RU"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акция</a:t>
            </a:r>
            <a:endParaRPr lang="ru-RU"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927765" y="5949280"/>
            <a:ext cx="7297575" cy="523220"/>
          </a:xfrm>
          <a:prstGeom prst="rect">
            <a:avLst/>
          </a:prstGeom>
          <a:noFill/>
        </p:spPr>
        <p:txBody>
          <a:bodyPr wrap="none" lIns="91440" tIns="45720" rIns="91440" bIns="45720">
            <a:spAutoFit/>
          </a:bodyPr>
          <a:lstStyle/>
          <a:p>
            <a:pPr algn="ctr"/>
            <a:r>
              <a:rPr lang="ru-RU"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«Молодежь за здоровый образ жизни!»</a:t>
            </a:r>
            <a:endParaRPr lang="ru-RU"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TextBox 8"/>
          <p:cNvSpPr txBox="1"/>
          <p:nvPr/>
        </p:nvSpPr>
        <p:spPr>
          <a:xfrm>
            <a:off x="6853675" y="6472500"/>
            <a:ext cx="2260421" cy="369332"/>
          </a:xfrm>
          <a:prstGeom prst="rect">
            <a:avLst/>
          </a:prstGeom>
          <a:noFill/>
        </p:spPr>
        <p:txBody>
          <a:bodyPr wrap="square" rtlCol="0">
            <a:spAutoFit/>
          </a:bodyPr>
          <a:lstStyle/>
          <a:p>
            <a:pPr algn="r"/>
            <a:r>
              <a:rPr lang="ru-RU" b="1" dirty="0" smtClean="0">
                <a:solidFill>
                  <a:srgbClr val="7030A0"/>
                </a:solidFill>
              </a:rPr>
              <a:t>07 апреля 2021г.</a:t>
            </a:r>
            <a:endParaRPr lang="ru-RU" b="1" dirty="0">
              <a:solidFill>
                <a:srgbClr val="7030A0"/>
              </a:solidFill>
            </a:endParaRPr>
          </a:p>
        </p:txBody>
      </p:sp>
    </p:spTree>
    <p:extLst>
      <p:ext uri="{BB962C8B-B14F-4D97-AF65-F5344CB8AC3E}">
        <p14:creationId xmlns:p14="http://schemas.microsoft.com/office/powerpoint/2010/main" val="996964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6000" r="-6000"/>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240" y="4028300"/>
            <a:ext cx="3456384" cy="1944216"/>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16632"/>
            <a:ext cx="3312368" cy="1863207"/>
          </a:xfrm>
          <a:prstGeom prst="rect">
            <a:avLst/>
          </a:prstGeom>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9632" y="2114420"/>
            <a:ext cx="3261672" cy="1834691"/>
          </a:xfrm>
          <a:prstGeom prst="rect">
            <a:avLst/>
          </a:prstGeom>
        </p:spPr>
      </p:pic>
      <p:pic>
        <p:nvPicPr>
          <p:cNvPr id="5" name="Рисунок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8024" y="2138825"/>
            <a:ext cx="3243925" cy="1824708"/>
          </a:xfrm>
          <a:prstGeom prst="rect">
            <a:avLst/>
          </a:prstGeom>
        </p:spPr>
      </p:pic>
      <p:pic>
        <p:nvPicPr>
          <p:cNvPr id="6" name="Рисунок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80112" y="200021"/>
            <a:ext cx="3312368" cy="1863207"/>
          </a:xfrm>
          <a:prstGeom prst="rect">
            <a:avLst/>
          </a:prstGeom>
        </p:spPr>
      </p:pic>
      <p:pic>
        <p:nvPicPr>
          <p:cNvPr id="7" name="Рисунок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80112" y="4101580"/>
            <a:ext cx="3347864" cy="1883174"/>
          </a:xfrm>
          <a:prstGeom prst="rect">
            <a:avLst/>
          </a:prstGeom>
        </p:spPr>
      </p:pic>
      <p:sp>
        <p:nvSpPr>
          <p:cNvPr id="8" name="Прямоугольник 7"/>
          <p:cNvSpPr/>
          <p:nvPr/>
        </p:nvSpPr>
        <p:spPr>
          <a:xfrm>
            <a:off x="3579379" y="332656"/>
            <a:ext cx="1883849" cy="400110"/>
          </a:xfrm>
          <a:prstGeom prst="rect">
            <a:avLst/>
          </a:prstGeom>
          <a:noFill/>
        </p:spPr>
        <p:txBody>
          <a:bodyPr wrap="none" lIns="91440" tIns="45720" rIns="91440" bIns="45720">
            <a:spAutoFit/>
          </a:bodyPr>
          <a:lstStyle/>
          <a:p>
            <a:pPr algn="ctr"/>
            <a:r>
              <a:rPr lang="ru-RU" sz="2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Брейн</a:t>
            </a:r>
            <a:r>
              <a:rPr lang="ru-RU"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-ринг</a:t>
            </a:r>
            <a:endParaRPr lang="ru-RU"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145456" y="5969812"/>
            <a:ext cx="7285135" cy="584775"/>
          </a:xfrm>
          <a:prstGeom prst="rect">
            <a:avLst/>
          </a:prstGeom>
          <a:noFill/>
        </p:spPr>
        <p:txBody>
          <a:bodyPr wrap="none" lIns="91440" tIns="45720" rIns="91440" bIns="45720">
            <a:spAutoFit/>
          </a:bodyPr>
          <a:lstStyle/>
          <a:p>
            <a:pPr algn="ctr"/>
            <a:r>
              <a:rPr lang="ru-RU"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«Здоровье – это наша жизнь!»</a:t>
            </a:r>
            <a:endParaRPr lang="ru-RU"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10" name="TextBox 9"/>
          <p:cNvSpPr txBox="1"/>
          <p:nvPr/>
        </p:nvSpPr>
        <p:spPr>
          <a:xfrm>
            <a:off x="7023837" y="6480196"/>
            <a:ext cx="2016224" cy="369332"/>
          </a:xfrm>
          <a:prstGeom prst="rect">
            <a:avLst/>
          </a:prstGeom>
          <a:noFill/>
        </p:spPr>
        <p:txBody>
          <a:bodyPr wrap="square" rtlCol="0">
            <a:spAutoFit/>
          </a:bodyPr>
          <a:lstStyle/>
          <a:p>
            <a:r>
              <a:rPr lang="ru-RU" b="1" dirty="0" smtClean="0">
                <a:solidFill>
                  <a:srgbClr val="7030A0"/>
                </a:solidFill>
                <a:latin typeface="Times New Roman" panose="02020603050405020304" pitchFamily="18" charset="0"/>
                <a:cs typeface="Times New Roman" panose="02020603050405020304" pitchFamily="18" charset="0"/>
              </a:rPr>
              <a:t>04 февраля 2021г.</a:t>
            </a:r>
            <a:endParaRPr lang="ru-RU"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972081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515</Words>
  <Application>Microsoft Office PowerPoint</Application>
  <PresentationFormat>Экран (4:3)</PresentationFormat>
  <Paragraphs>48</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сергей</dc:creator>
  <cp:lastModifiedBy>Пользователь Windows</cp:lastModifiedBy>
  <cp:revision>9</cp:revision>
  <dcterms:created xsi:type="dcterms:W3CDTF">2021-04-14T18:54:15Z</dcterms:created>
  <dcterms:modified xsi:type="dcterms:W3CDTF">2021-04-14T06:12:03Z</dcterms:modified>
</cp:coreProperties>
</file>